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5" r:id="rId2"/>
    <p:sldId id="386" r:id="rId3"/>
    <p:sldId id="286" r:id="rId4"/>
    <p:sldId id="387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48" r:id="rId13"/>
    <p:sldId id="350" r:id="rId14"/>
    <p:sldId id="346" r:id="rId15"/>
    <p:sldId id="351" r:id="rId16"/>
    <p:sldId id="375" r:id="rId17"/>
    <p:sldId id="352" r:id="rId18"/>
    <p:sldId id="353" r:id="rId19"/>
    <p:sldId id="354" r:id="rId20"/>
    <p:sldId id="356" r:id="rId21"/>
    <p:sldId id="311" r:id="rId22"/>
    <p:sldId id="362" r:id="rId23"/>
    <p:sldId id="383" r:id="rId24"/>
    <p:sldId id="3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002"/>
    <a:srgbClr val="0066FF"/>
    <a:srgbClr val="1D208F"/>
    <a:srgbClr val="211E54"/>
    <a:srgbClr val="F4E59C"/>
    <a:srgbClr val="66FFFF"/>
    <a:srgbClr val="17190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 varScale="1">
        <p:scale>
          <a:sx n="68" d="100"/>
          <a:sy n="68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D6A5-8EB9-4476-9037-D744081B3548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F73AA-10F8-499F-84CF-3676C060B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C008C2-F961-4EFB-9BE7-8CF444219D3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6BCD6-17D5-42D6-AC91-D33864ECCDE7}" type="slidenum">
              <a:rPr lang="en-US" smtClean="0">
                <a:latin typeface="Arial" charset="0"/>
              </a:rPr>
              <a:pPr/>
              <a:t>3</a:t>
            </a:fld>
            <a:endParaRPr lang="th-TH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5EFDA-03D5-40B6-BAC4-2DBA49EB56D9}" type="slidenum">
              <a:rPr lang="en-US" smtClean="0">
                <a:latin typeface="Arial" charset="0"/>
              </a:rPr>
              <a:pPr/>
              <a:t>21</a:t>
            </a:fld>
            <a:endParaRPr lang="th-TH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BBBF-A2F8-499A-A1C9-D5991F3D2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9DCA-1D4D-4800-BECC-9FD082AD1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5E50-E3D2-43F0-9C60-87D99845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0CCB-0BAC-45C9-BA99-2006A68B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E964-1B8A-4B39-9F59-258D8E284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4AC7-977B-4E58-A549-5EC793E8F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2927-892D-43DF-BBD6-A5F03DB42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8C435-2120-42E8-92E3-9894B9DAF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08A3-4C87-4F5A-AE2B-869AE2187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0BEFC-F7E8-4BDC-A24A-99BAC2EF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BE9D-1696-4E21-830A-16807F09F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-66000" contrast="-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pic>
        <p:nvPicPr>
          <p:cNvPr id="1027" name="Picture 28" descr="p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7EEC418-49C1-42C0-8511-CA7519FE7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29058" y="3000372"/>
            <a:ext cx="441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สุวิทยชาญ แก้วสุวรรณ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1934" y="4000504"/>
            <a:ext cx="4262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088-5640717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Suwitchan Kaewsuw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42"/>
            <a:ext cx="2000264" cy="221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2910" y="5286388"/>
            <a:ext cx="804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www.suwitchan.eu5.org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เครือข่ายแหล่งการเรียนรู้ของวิทยาลัย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thaiDist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การสร้างความร่วมมือระหว่างแหล่งการเรียนรู้ที่มีอยู่หลากหลายเพื่อให้เกิดการเชื่อมโยงการใช้ทรัพยากรสารสนเทศ อย่างคุ้มค่า เครือข่ายแหล่งการเรียนรู้ของโรงเรียนมีอยู่ทั้งในและนอกวิทยาลัย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81100"/>
            <a:ext cx="8229600" cy="539115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การใช้สื่อนวัตกรรม เทคโนโลยีสารสนเทศจากแหล่งการเรียนรู้และเครือข่ายสถานศึกษาและหน่วยงานที่เกี่ยวข้องควรส่งเสริม สนับสนุนให้ผู้สอนสามารถจัดบรรยากาศ   สภาพแวดล้อม  สื่อการเรียน และอำนวยความสะดวก เพื่อให้ผู้เรียนเกิดการเรียนรู้และ มีความรอบรู้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ทั้งนี้ผู้สอนและผู้เรียนอาจ เรียนรู้ไปพร้อมกันจากสื่อการเรียนการสอนและแหล่งวิทยาการประเภทต่าง ๆ  (มาตรา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ในพระราชบัญญัติการศึกษาแห่งชาติ พ.ศ.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2542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8229600" cy="736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        </a:t>
            </a: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ทอมัส ฮิวช์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(Thomas Hughes) </a:t>
            </a:r>
            <a:endParaRPr lang="th-TH" sz="36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43063"/>
            <a:ext cx="8229600" cy="4124325"/>
          </a:xfrm>
        </p:spPr>
        <p:txBody>
          <a:bodyPr/>
          <a:lstStyle/>
          <a:p>
            <a:pPr eaLnBrk="1" hangingPunct="1"/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ได้ให้ความหมายของ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นวัตกรรม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ว่าเป็นการนำวิธีการใหม่ ๆ มาปฏิบัติหลังจากได้ผ่านการทดลองหรือได้รับการพัฒนามาเป็นขั้น ๆ แล้วเริ่มตั้งแต่การคิดค้น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(Invention)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การพัฒนา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(Development)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ซึ่งอาจจะเป็นไปในรูปของโครงการทดลองปฏิบัติก่อน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(Pilot Project) 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แล้วจึงนำไปปฏิบัติจริงซึ่งมีความแตกต่างไปจากการปฏิบัติเดิมที่เคยปฏิบัติมา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500188"/>
            <a:ext cx="6629400" cy="563562"/>
          </a:xfrm>
        </p:spPr>
        <p:txBody>
          <a:bodyPr/>
          <a:lstStyle/>
          <a:p>
            <a:pPr algn="l" eaLnBrk="1" hangingPunct="1"/>
            <a:r>
              <a:rPr lang="th-TH" sz="4000" smtClean="0">
                <a:latin typeface="Angsana New" pitchFamily="18" charset="-34"/>
                <a:cs typeface="Angsana New" pitchFamily="18" charset="-34"/>
              </a:rPr>
              <a:t>ไชยยศ เรืองสุวรรณ</a:t>
            </a:r>
            <a:r>
              <a:rPr lang="en-US" sz="400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400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979862"/>
          </a:xfrm>
        </p:spPr>
        <p:txBody>
          <a:bodyPr/>
          <a:lstStyle/>
          <a:p>
            <a:pPr eaLnBrk="1" hangingPunct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ได้ให้ความหมาย 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นวัตกรรม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ไว้ว่าหมายถึง วิธีการปฎิบัติใหม่ๆ ที่แปลกไปจากเดิมโดยอาจจะได้มาจากการคิดค้นพบวิธีการใหม่ๆ ขึ้นมาหรือมีการปรับปรุงของเก่าให้เหมาะสมและสิ่งทั้งหลายปลายทางอย่างมีประสิทธิภาพขึ้น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ความหมายของนวัตกรรม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i="1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40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นวัตกรรม</a:t>
            </a:r>
            <a:r>
              <a:rPr lang="en-US" sz="40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” 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หมายถึงการนำสิ่งใหม่ ๆอาจเป็นแนวความคิดหรือสิ่งประดิษฐ์ใหม่ ที่ยังไม่เคยมีใช้มาก่อน หรือเป็นการพัฒนาดัดแปลงมาจากของเดิมที่มีอยู่แล้วให้ทันสมัยและได้ผลดีมีประสิทธิภาพและประสิทธิผลสูงกว่าเดิม ทั้งยังช่วยประหยัดเวลาและแรงงานได้ด้วย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6629400" cy="863600"/>
          </a:xfrm>
        </p:spPr>
        <p:txBody>
          <a:bodyPr/>
          <a:lstStyle/>
          <a:p>
            <a:pPr algn="l" eaLnBrk="1" hangingPunct="1"/>
            <a:r>
              <a:rPr lang="th-TH" sz="3600" i="1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i="1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นวัตกรรม แบ่งออกเป็น 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ระยะ คือ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smtClean="0">
              <a:solidFill>
                <a:srgbClr val="1A000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43063"/>
            <a:ext cx="8640763" cy="4259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ระยะที่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มีการ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ประดิษฐ์คิดค้น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(Innovation)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หรือเป็นการปรุงแต่งของเก่าให้เหมาะสมกับกาลสมัย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b="1" dirty="0" smtClean="0">
                <a:latin typeface="Angsana New" pitchFamily="18" charset="-34"/>
                <a:cs typeface="Angsana New" pitchFamily="18" charset="-34"/>
              </a:rPr>
            </a:b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ระยะที่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พัฒนาการ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(Development)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มีการ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ทดลอง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ในแหล่งทดลองจัดทำอยู่ในลักษณะของโครงการทดลองปฏิบัติก่อน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(Pilot Project)</a:t>
            </a:r>
            <a:br>
              <a:rPr lang="en-US" b="1" dirty="0" smtClean="0">
                <a:latin typeface="Angsana New" pitchFamily="18" charset="-34"/>
                <a:cs typeface="Angsana New" pitchFamily="18" charset="-34"/>
              </a:rPr>
            </a:b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ระยะที่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นำเอาไปปฏิบัติ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ในสถานการณ์ทั่วไป ซึ่งจัดว่าเป็นนวัตกรรมขั้นสมบูรณ์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79400"/>
            <a:ext cx="6629400" cy="863600"/>
          </a:xfrm>
        </p:spPr>
        <p:txBody>
          <a:bodyPr/>
          <a:lstStyle/>
          <a:p>
            <a:pPr algn="l" eaLnBrk="1" hangingPunct="1"/>
            <a:r>
              <a:rPr lang="th-TH" sz="4000" i="1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i="1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40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ความสำคัญของนวัตกรรม</a:t>
            </a:r>
            <a:r>
              <a:rPr lang="en-US" sz="40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4000" smtClean="0">
              <a:solidFill>
                <a:srgbClr val="1A000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640763" cy="4259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การศึกษา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การเปลี่ยนแปลงอย่างรวดเร็ว โดยเฉพาะด้านเทคโนโลยีสารสนเทศ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การศึกษาต้องมีการพัฒนาเปลี่ยนแปลงจากระบบการศึกษาที่มีอยู่เดิม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สภาพสังคมที่เปลี่ยนแปลงไป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)การแก้ไขปัญหาทางด้านการศึกษาให้มีประสิทธิภาพ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36563"/>
            <a:ext cx="7329487" cy="563562"/>
          </a:xfrm>
        </p:spPr>
        <p:txBody>
          <a:bodyPr/>
          <a:lstStyle/>
          <a:p>
            <a:pPr algn="l" eaLnBrk="1" hangingPunct="1"/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แนวคิดพื้นฐานของนวัตกรรมทางการศึกษา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มี 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607425" cy="5040313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ความแตกต่างระหว่างบุคคล </a:t>
            </a: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(Individual Different) </a:t>
            </a:r>
            <a:endParaRPr lang="th-TH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ความแตกต่างระหว่างบุคคลทำให้การจัดการศึกษาตามความถนัดความสนใจ และความสามารถของแต่ละคนเป็นเกณฑ์ ตัวอย่างที่เห็นได้ชัดเจนได้แก่ การจัดระบบห้องเรียนโดยใช้อายุเป็นเกณฑ์บ้าง ใช้ความสามารถเป็นเกณฑ์ นวัตกรรมที่เกิดขึ้นเพื่อสนองแนวความคิดพื้นฐานนี้ เช่น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	1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การเรียนแบบไม่แบ่งชั้น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(Non-Graded School)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แบบเรียนสำเร็จรูป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(Programmed Text Book)</a:t>
            </a:r>
          </a:p>
          <a:p>
            <a:pPr eaLnBrk="1" hangingPunct="1">
              <a:buFontTx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	3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เครื่องสอน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(Teaching Machine)</a:t>
            </a:r>
          </a:p>
          <a:p>
            <a:pPr eaLnBrk="1" hangingPunct="1">
              <a:buFontTx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การสอนเป็นคณะ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err="1" smtClean="0">
                <a:latin typeface="Angsana New" pitchFamily="18" charset="-34"/>
                <a:cs typeface="Angsana New" pitchFamily="18" charset="-34"/>
              </a:rPr>
              <a:t>TeamTeaching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	5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การจัดวิทยาลัยในวิทยาลัย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college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within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college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	6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เครื่องคอมพิวเตอร์ช่วยสอน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(Computer Assisted Instruction)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 smtClean="0">
                <a:latin typeface="Angsana New" pitchFamily="18" charset="-34"/>
                <a:cs typeface="Angsana New" pitchFamily="18" charset="-34"/>
              </a:rPr>
            </a:b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            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2275" y="1095375"/>
            <a:ext cx="8507413" cy="55483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ความพร้อม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(Readiness) </a:t>
            </a:r>
            <a:endParaRPr lang="th-TH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  ปัจจุบันการวิจัยทางด้านจิตวิทยาการเรียนรู้ ชี้ให้เห็นว่าความพร้อมในการเรียนเป็นสิ่งที่สร้างขึ้นได้ ถ้าหากสามารถจัดบทเรียน ให้พอเหมาะกับระดับความสามารถของเด็กแต่ละคน วิชาที่เคยเชื่อกันว่ายาก และไม่เหมาะสมสำหรับเด็กเล็กก็สามารถนำมาให้ศึกษาได้ นวัตกรรมที่ตอบสนองแนวความคิดพื้นฐานนี้ได้แก่ ศูนย์การเรียน 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จัดวิทยาลัย นวัตกรรม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ที่สนองแนวความคิดพื้นฐานด้านนี้ เช่น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  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ศูนย์การเรียน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     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         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การจัดโรงเรียน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ในวิทยาลัย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     3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 การปรับปรุงการสอนสามชั้น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436563"/>
            <a:ext cx="7329487" cy="563562"/>
          </a:xfrm>
        </p:spPr>
        <p:txBody>
          <a:bodyPr/>
          <a:lstStyle/>
          <a:p>
            <a:pPr algn="l" eaLnBrk="1" hangingPunct="1"/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แนวคิดพื้นฐานของนวัตกรรมทางการศึกษา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มี 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91513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การใช้เวลาเพื่อการศึกษา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นปัจจุบันได้มีความคิดในการจัดเป็นหน่วยเวลาสอนให้สัมพันธ์กับลักษณะของแต่ละวิชาการจัดเป็นหน่วยเวลาสอนให้สัมพันธ์กับลักษณะของแต่ละวิชา ซึ่งจะใช้เวลาไม่เท่ากันบางวิชาอาจใช้ช่วงสั้นๆ แต่สอนบ่อยครั้ง การเรียนก็ไม่จำกัดอยู่แต่เฉพาะในโรงเรียนเท่านั้น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นวัตกรรมที่สนองแนวความคิดพื้นฐานด้านนี้ เช่น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   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การจัดตารางสอนแบบยืดหยุ่น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   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มหาวิทยาลัยเปิด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   3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แบบเรียนสำเร็จรูป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   4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การเรียนทางไปรษณีย์ 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6563"/>
            <a:ext cx="7329488" cy="563562"/>
          </a:xfrm>
        </p:spPr>
        <p:txBody>
          <a:bodyPr/>
          <a:lstStyle/>
          <a:p>
            <a:pPr algn="l" eaLnBrk="1" hangingPunct="1"/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แนวคิดพื้นฐานของนวัตกรรมทางการศึกษา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มี 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c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0"/>
            <a:ext cx="857224" cy="13507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536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คะแนนและการตัดเกรด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928670"/>
            <a:ext cx="3076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1. 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คะแนนเก็บ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50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6182" y="1142984"/>
            <a:ext cx="25891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เข้าเรียน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 10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แบบฝึกหัด  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20</a:t>
            </a:r>
          </a:p>
          <a:p>
            <a:pPr>
              <a:buFontTx/>
              <a:buChar char="-"/>
            </a:pPr>
            <a:r>
              <a:rPr lang="th-TH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งานกลุ่ม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20</a:t>
            </a:r>
            <a:endParaRPr lang="en-US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>
              <a:buFontTx/>
              <a:buChar char="-"/>
            </a:pP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596" y="3714752"/>
            <a:ext cx="2728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2. </a:t>
            </a: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สอบปลายภาค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0496" y="4214818"/>
            <a:ext cx="26164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th-TH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สอบทฤษฎี 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0</a:t>
            </a:r>
          </a:p>
          <a:p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62950" cy="61198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en-US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ระสิทธิภาพในการเรียน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การขยายตัวทางวิชาการ และการเปลี่ยนแปลงของสังคม ทำให้มีสิ่งต่างๆ ที่คนจะต้องเรียนรู้เพิ่มขึ้นมาก แต่การจัดระบบการศึกษาในปัจจุบันยังไม่มีประสิทธิภาพเพียงพอจึงจำเป็นต้องแสวงหาวิธีการใหม่ที่มีประสิทธิภาพสูงขึ้น ทั้งในด้านปัจจัยเกี่ยวกับตัวผู้เรียน และปัจจัยภายนอก นวัตกรรมในด้านนี้ที่เกิดขึ้น เช่น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   	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มหาวิทยาลัยเปิด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	2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การเรียนทางวิทยุ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	3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)การเรียนทางโทรทัศน์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      	4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การเรียนทางไปรษณีย์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436563"/>
            <a:ext cx="7329487" cy="563562"/>
          </a:xfrm>
        </p:spPr>
        <p:txBody>
          <a:bodyPr/>
          <a:lstStyle/>
          <a:p>
            <a:pPr algn="l" eaLnBrk="1" hangingPunct="1"/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แนวคิดพื้นฐานของนวัตกรรมทางการศึกษา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 มี </a:t>
            </a:r>
            <a:r>
              <a:rPr lang="en-US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6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0850"/>
            <a:ext cx="7859712" cy="563563"/>
          </a:xfrm>
        </p:spPr>
        <p:txBody>
          <a:bodyPr/>
          <a:lstStyle/>
          <a:p>
            <a:pPr algn="l" eaLnBrk="1" hangingPunct="1"/>
            <a:r>
              <a:rPr lang="th-TH" sz="4000" smtClean="0">
                <a:solidFill>
                  <a:srgbClr val="1A0002"/>
                </a:solidFill>
                <a:latin typeface="Angsana New" pitchFamily="18" charset="-34"/>
                <a:cs typeface="Angsana New" pitchFamily="18" charset="-34"/>
              </a:rPr>
              <a:t>เกณฑ์ในการพิจารณานวัตกรรม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27088" y="1387475"/>
            <a:ext cx="74898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เป็นวิธีการใหม่ทั้งหมดหรือเกิดจากการปรับปรุงเปลี่ยนแปลงวิธีการเดิม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342900" indent="-342900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มีการนำเอาระบบ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System)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พิจารณาองค์ประกอบของกระบวนการดำเนินการ นั้น ๆ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342900" indent="-342900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มีการวิจัย หรืออยู่ระหว่างการวิจัยว่า ทำให้กระบวนการดำเนินงานนั้น ๆ มี ประสิทธิภาพสูงขึ้นกว่าเดิม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pPr marL="342900" indent="-342900"/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4)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ยังไม่เป็นส่วนหนึ่งของระบบในปัจจุบัน กล่าวคือหากวิธีการนั้น ๆ ได้รับการนำเอาไปใช้อย่างกว้างขวางโดยทั่วไปแล้ว และวิธีการนั้นมีประสิทธิภาพก็จะถือว่าวิธีการนั้น ๆ นับเป็นเทคโนโลยี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 marL="342900" indent="-342900"/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71563"/>
            <a:ext cx="7786688" cy="563562"/>
          </a:xfrm>
        </p:spPr>
        <p:txBody>
          <a:bodyPr/>
          <a:lstStyle/>
          <a:p>
            <a:pPr algn="l" eaLnBrk="1" hangingPunct="1"/>
            <a:r>
              <a:rPr lang="th-TH" smtClean="0">
                <a:latin typeface="Angsana New" pitchFamily="18" charset="-34"/>
                <a:cs typeface="Angsana New" pitchFamily="18" charset="-34"/>
              </a:rPr>
              <a:t>ประโยชน์ของการนำนวัตกรรม ระบบสารสนเทศไปใช้ในการบริหาร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1. ใช้ในการคำนวณ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ใช้เก็บข้อมูลและคำนวณ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ใช้ทำงานในสำนักงานทั่วไป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ใช้ในการกราฟิกและภาพเคลื่อนไหว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ใช้ในการสื่อสาร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การประยุกต์เทคโนโลยีสารสนเทศและการสื่อสาร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UPC" pitchFamily="18" charset="-34"/>
              </a:rPr>
              <a:t>7. </a:t>
            </a:r>
            <a:r>
              <a:rPr lang="th-TH" dirty="0" smtClean="0">
                <a:latin typeface="Angsana New" pitchFamily="18" charset="-34"/>
                <a:cs typeface="AngsanaUPC" pitchFamily="18" charset="-34"/>
              </a:rPr>
              <a:t>ความได้เปรียบในการแข่งขัน</a:t>
            </a:r>
            <a:r>
              <a:rPr lang="en-US" dirty="0" smtClean="0">
                <a:latin typeface="Angsana New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 New" pitchFamily="18" charset="-34"/>
              </a:rPr>
              <a:t>(Competitive Advantage)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ngsana New" pitchFamily="18" charset="-34"/>
                <a:cs typeface="AngsanaUPC" pitchFamily="18" charset="-34"/>
              </a:rPr>
              <a:t>8. </a:t>
            </a:r>
            <a:r>
              <a:rPr lang="th-TH" dirty="0" smtClean="0">
                <a:latin typeface="Angsana New" pitchFamily="18" charset="-34"/>
                <a:cs typeface="AngsanaUPC" pitchFamily="18" charset="-34"/>
              </a:rPr>
              <a:t>คุณภาพชีวิตการทำงาน</a:t>
            </a:r>
            <a:r>
              <a:rPr lang="en-US" dirty="0" smtClean="0">
                <a:latin typeface="Angsana New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 New" pitchFamily="18" charset="-34"/>
              </a:rPr>
              <a:t>(Quality o f Working Life)</a:t>
            </a:r>
            <a:endParaRPr lang="th-TH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43738" cy="563563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1A0002"/>
                </a:solidFill>
                <a:latin typeface="AngsanaUPC" pitchFamily="18" charset="-34"/>
                <a:cs typeface="AngsanaUPC" pitchFamily="18" charset="-34"/>
              </a:rPr>
              <a:t>Exercise</a:t>
            </a:r>
            <a:endParaRPr lang="th-TH" sz="4000" dirty="0" smtClean="0">
              <a:solidFill>
                <a:srgbClr val="1A0002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76388"/>
            <a:ext cx="8229600" cy="1638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3600" b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	ให้นักศึกษาแบ่งเป็นกลุ่ม แต่ละกลุ่มยกตัวอย่างของนวัตกรรมที่ใช้ใน</a:t>
            </a:r>
            <a:r>
              <a:rPr lang="th-TH" sz="3600" b="1" dirty="0" err="1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วิทยาลัยพิชญ</a:t>
            </a:r>
            <a:r>
              <a:rPr lang="th-TH" sz="3600" b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บัณฑิต อย่างน้อยกลุ่มละ </a:t>
            </a:r>
            <a:r>
              <a:rPr lang="en-US" sz="3600" b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sz="3600" b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 นวัตกรรม</a:t>
            </a:r>
            <a:endParaRPr lang="en-US" sz="36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เนื้อหา 1"/>
          <p:cNvSpPr>
            <a:spLocks noGrp="1"/>
          </p:cNvSpPr>
          <p:nvPr>
            <p:ph idx="1"/>
          </p:nvPr>
        </p:nvSpPr>
        <p:spPr>
          <a:xfrm>
            <a:off x="428625" y="1474788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ให้นักศึกษาออกแบบ แบบฟอร์มบันทึกข้อมูลพื้นฐานของสถานศึกษา เช่น 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ข้อมูลพื้นฐานของสถานศึกษา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ข้อมูลผู้บริหาร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ข้อมูลนักเรียน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ข้อมูลครูและบุคลากร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ข้อมูลอาคารสถานที่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ผลงานดีเด่น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งาน/โครงการ/กิจกรรม</a:t>
            </a:r>
          </a:p>
          <a:p>
            <a:pPr>
              <a:spcBef>
                <a:spcPct val="0"/>
              </a:spcBef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ฯลฯ</a:t>
            </a:r>
          </a:p>
          <a:p>
            <a:pPr>
              <a:spcBef>
                <a:spcPct val="0"/>
              </a:spcBef>
              <a:buFont typeface="Wingdings 3" pitchFamily="18" charset="2"/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โดยให้นักศึกษาเขียนแบบฟอร์มดังกล่าวลงในกระดาษ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A4</a:t>
            </a:r>
          </a:p>
          <a:p>
            <a:endParaRPr lang="th-TH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3555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Assignment</a:t>
            </a:r>
            <a:endParaRPr lang="th-TH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9913" y="1536700"/>
            <a:ext cx="6176962" cy="4392613"/>
          </a:xfrm>
        </p:spPr>
        <p:txBody>
          <a:bodyPr/>
          <a:lstStyle/>
          <a:p>
            <a:pPr algn="ctr" eaLnBrk="1" hangingPunct="1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สารสนเทศเพื่อการค้นคว้า</a:t>
            </a:r>
            <a:r>
              <a:rPr lang="en-US" sz="44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4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400" b="0" dirty="0" smtClean="0"/>
              <a:t>  (Information for Study Skills)</a:t>
            </a:r>
            <a:endParaRPr lang="en-US" sz="44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r>
              <a:rPr lang="th-TH" sz="3600" dirty="0" smtClean="0"/>
              <a:t>เพื่อให้เข้าใจความหมายของระบบสารสนเทศ ประเภท แหล่ง ส่วนประกอบ การจัดหมวดหมู่ของทรัพยากรสารสนเทศ การค้นหาข้อมูลจากระบบสารสนเทศ การเขียนรายงาน</a:t>
            </a:r>
          </a:p>
          <a:p>
            <a:r>
              <a:rPr lang="th-TH" sz="3600" dirty="0" smtClean="0"/>
              <a:t>เพื่อให้สามารถสืบค้นข้อมูลสารสนเทศ โดยใช้เครื่องมือต่างๆ ได้</a:t>
            </a:r>
          </a:p>
          <a:p>
            <a:r>
              <a:rPr lang="th-TH" sz="3600" dirty="0" smtClean="0"/>
              <a:t>เพื่อให้สามารถเลือก รวบรวมและนำเสนอข้อมูลสารสนเทศในรูปแบบต่างๆ ได้</a:t>
            </a:r>
            <a:endParaRPr lang="th-TH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แหล่งการเรียนรู้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แหล่งการเรียนรู้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แหล่งที่มีข้อมูลข่าวสารความรู้ ประสบการณ์  สารสนเทศและเทคโนโลยีสำหรับผู้เรียนใช้ในการแสวงหาความรู้ ซึ่งมีอยู่ตามธรรมชาติและมนุษย์สร้างขึ้น</a:t>
            </a:r>
          </a:p>
          <a:p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เครือข่ายการเรียนรู้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 การเชื่อมโยงการใช้แหล่งการเรียนรู้ที่มีอยู่หลากหลายอย่างคุ้มค่า</a:t>
            </a: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ประเภทของแหล่งการเรียนรู้</a:t>
            </a:r>
          </a:p>
        </p:txBody>
      </p:sp>
      <p:grpSp>
        <p:nvGrpSpPr>
          <p:cNvPr id="5123" name="Group 20"/>
          <p:cNvGrpSpPr>
            <a:grpSpLocks/>
          </p:cNvGrpSpPr>
          <p:nvPr/>
        </p:nvGrpSpPr>
        <p:grpSpPr bwMode="auto">
          <a:xfrm>
            <a:off x="1331913" y="1989138"/>
            <a:ext cx="6408737" cy="3851275"/>
            <a:chOff x="1156" y="1458"/>
            <a:chExt cx="4037" cy="2426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3515" y="2275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 dirty="0" smtClean="0">
                  <a:latin typeface="Arial" pitchFamily="34" charset="0"/>
                </a:rPr>
                <a:t>นอกวิทยาลัย</a:t>
              </a:r>
              <a:endParaRPr lang="th-TH" sz="3200" dirty="0">
                <a:latin typeface="Arial" pitchFamily="34" charset="0"/>
              </a:endParaRPr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1156" y="2320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 dirty="0" smtClean="0">
                  <a:latin typeface="Arial" pitchFamily="34" charset="0"/>
                </a:rPr>
                <a:t>ในวิทยาลัย</a:t>
              </a:r>
              <a:endParaRPr lang="th-TH" sz="3200" dirty="0">
                <a:latin typeface="Arial" pitchFamily="34" charset="0"/>
              </a:endParaRPr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474" y="3046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 dirty="0">
                  <a:latin typeface="Arial" pitchFamily="34" charset="0"/>
                </a:rPr>
                <a:t>ตามธรรมชาติ</a:t>
              </a: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1474" y="3499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 dirty="0">
                  <a:latin typeface="Arial" pitchFamily="34" charset="0"/>
                </a:rPr>
                <a:t>มนุษย์สร้างขึ้น</a:t>
              </a: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3832" y="3001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>
                  <a:latin typeface="Arial" pitchFamily="34" charset="0"/>
                </a:rPr>
                <a:t>ตามธรรมชาติ</a:t>
              </a: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3832" y="3500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>
                  <a:latin typeface="Arial" pitchFamily="34" charset="0"/>
                </a:rPr>
                <a:t>มนุษย์สร้างขึ้น</a:t>
              </a: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2472" y="1458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3200">
                  <a:latin typeface="Arial" pitchFamily="34" charset="0"/>
                </a:rPr>
                <a:t>แหล่งการเรียนรู้</a:t>
              </a:r>
            </a:p>
          </p:txBody>
        </p:sp>
        <p:sp>
          <p:nvSpPr>
            <p:cNvPr id="5131" name="Line 12"/>
            <p:cNvSpPr>
              <a:spLocks noChangeShapeType="1"/>
            </p:cNvSpPr>
            <p:nvPr/>
          </p:nvSpPr>
          <p:spPr bwMode="auto">
            <a:xfrm>
              <a:off x="1292" y="2704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3"/>
            <p:cNvSpPr>
              <a:spLocks noChangeShapeType="1"/>
            </p:cNvSpPr>
            <p:nvPr/>
          </p:nvSpPr>
          <p:spPr bwMode="auto">
            <a:xfrm>
              <a:off x="1292" y="3702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4"/>
            <p:cNvSpPr>
              <a:spLocks noChangeShapeType="1"/>
            </p:cNvSpPr>
            <p:nvPr/>
          </p:nvSpPr>
          <p:spPr bwMode="auto">
            <a:xfrm>
              <a:off x="1292" y="3249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5"/>
            <p:cNvSpPr>
              <a:spLocks noChangeShapeType="1"/>
            </p:cNvSpPr>
            <p:nvPr/>
          </p:nvSpPr>
          <p:spPr bwMode="auto">
            <a:xfrm>
              <a:off x="3650" y="2659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16"/>
            <p:cNvSpPr>
              <a:spLocks noChangeShapeType="1"/>
            </p:cNvSpPr>
            <p:nvPr/>
          </p:nvSpPr>
          <p:spPr bwMode="auto">
            <a:xfrm>
              <a:off x="3650" y="3657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7"/>
            <p:cNvSpPr>
              <a:spLocks noChangeShapeType="1"/>
            </p:cNvSpPr>
            <p:nvPr/>
          </p:nvSpPr>
          <p:spPr bwMode="auto">
            <a:xfrm>
              <a:off x="3650" y="3204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5137" name="AutoShape 18"/>
            <p:cNvCxnSpPr>
              <a:cxnSpLocks noChangeShapeType="1"/>
              <a:stCxn id="9227" idx="2"/>
              <a:endCxn id="9222" idx="0"/>
            </p:cNvCxnSpPr>
            <p:nvPr/>
          </p:nvCxnSpPr>
          <p:spPr bwMode="auto">
            <a:xfrm rot="5400000">
              <a:off x="2265" y="1423"/>
              <a:ext cx="460" cy="1316"/>
            </a:xfrm>
            <a:prstGeom prst="bentConnector3">
              <a:avLst>
                <a:gd name="adj1" fmla="val 5369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38" name="AutoShape 19"/>
            <p:cNvCxnSpPr>
              <a:cxnSpLocks noChangeShapeType="1"/>
              <a:stCxn id="9227" idx="2"/>
              <a:endCxn id="9221" idx="0"/>
            </p:cNvCxnSpPr>
            <p:nvPr/>
          </p:nvCxnSpPr>
          <p:spPr bwMode="auto">
            <a:xfrm rot="16200000" flipH="1">
              <a:off x="3467" y="1537"/>
              <a:ext cx="415" cy="1043"/>
            </a:xfrm>
            <a:prstGeom prst="bentConnector3">
              <a:avLst>
                <a:gd name="adj1" fmla="val 5903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แหล่งการเรียนรู้ในโรงเรียน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2671762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แหล่งการเรียนรู้ที่มีอยู่แล้วตามธรรมชาติ  เช่น บรรยากาศ สิ่งแวดล้อม ปรากฏการณ์ธรรมชาติ   สิ่งมีชีวิต ฯลฯ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แหล่งการเรียนรู้ที่มนุษย์สร้างขึ้น  เช่น ห้องสมุดวิทยาลัย  ห้องสมุดกลุ่มสาระ  ห้องสมุดเคลื่อนที่  ห้องเรียน  ห้องปฏิบัติการต่าง ๆ   ห้องโสต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ทัศน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ศึกษา   ห้องมัลติมีเดีย  เว็บไซต์   ฯลฯ</a:t>
            </a: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8" name="Picture 4" descr="DSC01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868863"/>
            <a:ext cx="21717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Picture 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3163" y="4840288"/>
            <a:ext cx="2286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แหล่งการเรียนรู้นอกโรงเรียน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2671762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แหล่งการเรียนรู้ที่มีอยู่แล้วตามธรรมชาติ เช่น สภาพแวดล้อม   ป่า   ภูเขา   แหล่งน้ำ  ทะเล   สัตว์  ฯลฯ 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แหล่งการเรียนรู้ที่มนุษย์สร้างขึ้น   เช่น     ชุมชน  วิถีชีวิต  อาชีพ    ภูมิปัญญา  ประเพณี  วัฒนธรรม   สถาบัน   โบราณสถาน  สถานที่สำคัญ  แหล่งประกอบการ   </a:t>
            </a:r>
          </a:p>
          <a:p>
            <a:pPr>
              <a:buFont typeface="Wingdings" pitchFamily="2" charset="2"/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2" name="Picture 4" descr="Picture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4868863"/>
            <a:ext cx="2514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Picture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68863"/>
            <a:ext cx="2628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13" y="381000"/>
            <a:ext cx="7358063" cy="563563"/>
          </a:xfrm>
        </p:spPr>
        <p:txBody>
          <a:bodyPr/>
          <a:lstStyle/>
          <a:p>
            <a:r>
              <a:rPr lang="th-TH" sz="3600" smtClean="0">
                <a:latin typeface="Angsana New" pitchFamily="18" charset="-34"/>
                <a:cs typeface="Angsana New" pitchFamily="18" charset="-34"/>
              </a:rPr>
              <a:t>การบริหารจัดการเพื่อการพัฒนา และใช้แหล่งการเรียนรู้</a:t>
            </a:r>
          </a:p>
        </p:txBody>
      </p:sp>
      <p:pic>
        <p:nvPicPr>
          <p:cNvPr id="8195" name="Picture 5" descr="315_PDCA_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1484313"/>
            <a:ext cx="496887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powerpoint-templates-05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powerpoint-templates-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-templates-05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templates-05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templates-05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1812</TotalTime>
  <Words>1040</Words>
  <Application>Microsoft PowerPoint</Application>
  <PresentationFormat>On-screen Show (4:3)</PresentationFormat>
  <Paragraphs>121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powerpoint-templates-05</vt:lpstr>
      <vt:lpstr>Slide 1</vt:lpstr>
      <vt:lpstr>Slide 2</vt:lpstr>
      <vt:lpstr>สารสนเทศเพื่อการค้นคว้า   (Information for Study Skills)</vt:lpstr>
      <vt:lpstr>วัตถุประสงค์</vt:lpstr>
      <vt:lpstr>แหล่งการเรียนรู้</vt:lpstr>
      <vt:lpstr>ประเภทของแหล่งการเรียนรู้</vt:lpstr>
      <vt:lpstr>แหล่งการเรียนรู้ในโรงเรียน</vt:lpstr>
      <vt:lpstr>แหล่งการเรียนรู้นอกโรงเรียน</vt:lpstr>
      <vt:lpstr>การบริหารจัดการเพื่อการพัฒนา และใช้แหล่งการเรียนรู้</vt:lpstr>
      <vt:lpstr>เครือข่ายแหล่งการเรียนรู้ของวิทยาลัย</vt:lpstr>
      <vt:lpstr>Slide 11</vt:lpstr>
      <vt:lpstr>        ทอมัส ฮิวช์ (Thomas Hughes) </vt:lpstr>
      <vt:lpstr>ไชยยศ เรืองสุวรรณ </vt:lpstr>
      <vt:lpstr>ความหมายของนวัตกรรม </vt:lpstr>
      <vt:lpstr> นวัตกรรม แบ่งออกเป็น 3 ระยะ คือ </vt:lpstr>
      <vt:lpstr> ความสำคัญของนวัตกรรม </vt:lpstr>
      <vt:lpstr>แนวคิดพื้นฐานของนวัตกรรมทางการศึกษา  มี 4 ประการ</vt:lpstr>
      <vt:lpstr>แนวคิดพื้นฐานของนวัตกรรมทางการศึกษา  มี 4 ประการ</vt:lpstr>
      <vt:lpstr>แนวคิดพื้นฐานของนวัตกรรมทางการศึกษา  มี 4 ประการ</vt:lpstr>
      <vt:lpstr>แนวคิดพื้นฐานของนวัตกรรมทางการศึกษา  มี 4 ประการ</vt:lpstr>
      <vt:lpstr>เกณฑ์ในการพิจารณานวัตกรรม</vt:lpstr>
      <vt:lpstr>ประโยชน์ของการนำนวัตกรรม ระบบสารสนเทศไปใช้ในการบริหาร</vt:lpstr>
      <vt:lpstr>Exercise</vt:lpstr>
      <vt:lpstr>Assignment</vt:lpstr>
    </vt:vector>
  </TitlesOfParts>
  <Company>XP2009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YOUTH</dc:creator>
  <cp:lastModifiedBy>Chan-ITDSG</cp:lastModifiedBy>
  <cp:revision>171</cp:revision>
  <dcterms:created xsi:type="dcterms:W3CDTF">2010-01-22T03:31:04Z</dcterms:created>
  <dcterms:modified xsi:type="dcterms:W3CDTF">2014-08-31T05:14:24Z</dcterms:modified>
</cp:coreProperties>
</file>